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4" r:id="rId4"/>
    <p:sldId id="263" r:id="rId5"/>
    <p:sldId id="270" r:id="rId6"/>
    <p:sldId id="269" r:id="rId7"/>
    <p:sldId id="274" r:id="rId8"/>
    <p:sldId id="272" r:id="rId9"/>
    <p:sldId id="286" r:id="rId10"/>
    <p:sldId id="273" r:id="rId11"/>
    <p:sldId id="278" r:id="rId12"/>
    <p:sldId id="276" r:id="rId13"/>
    <p:sldId id="277" r:id="rId14"/>
    <p:sldId id="28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467A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>
      <p:cViewPr varScale="1">
        <p:scale>
          <a:sx n="115" d="100"/>
          <a:sy n="115" d="100"/>
        </p:scale>
        <p:origin x="267" y="6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3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8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7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9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0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79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9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09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7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2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rgbClr val="00B0F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  <a:gs pos="100000">
              <a:srgbClr val="00467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rgbClr val="00B0F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  <a:gs pos="100000">
              <a:srgbClr val="00467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C80-2D2F-4F52-A492-B22526618B0B}" type="datetimeFigureOut">
              <a:rPr lang="en-GB" smtClean="0"/>
              <a:pPr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3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Hugo TT 2 technical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24744"/>
            <a:ext cx="11953328" cy="3633267"/>
          </a:xfrm>
        </p:spPr>
        <p:txBody>
          <a:bodyPr/>
          <a:lstStyle/>
          <a:p>
            <a:pPr algn="ctr">
              <a:buNone/>
            </a:pPr>
            <a:r>
              <a:rPr lang="en-GB" dirty="0">
                <a:solidFill>
                  <a:schemeClr val="bg1"/>
                </a:solidFill>
              </a:rPr>
              <a:t>An introduction into Rob Watts’ technology that is in Hugo TT 2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2384" y="5265473"/>
            <a:ext cx="2091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Copyright Rob Watts 2018</a:t>
            </a:r>
          </a:p>
        </p:txBody>
      </p:sp>
      <p:pic>
        <p:nvPicPr>
          <p:cNvPr id="8" name="Picture 7" descr="A close up of a speaker&#10;&#10;Description generated with very high confidence">
            <a:extLst>
              <a:ext uri="{FF2B5EF4-FFF2-40B4-BE49-F238E27FC236}">
                <a16:creationId xmlns:a16="http://schemas.microsoft.com/office/drawing/2014/main" id="{DD416C56-697E-4552-BDD1-1F44E0CF1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331"/>
            <a:ext cx="6312024" cy="302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24079-D121-4AAA-BC7B-C9C62BE9C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089404"/>
            <a:ext cx="1869214" cy="659916"/>
          </a:xfrm>
          <a:prstGeom prst="rect">
            <a:avLst/>
          </a:prstGeom>
        </p:spPr>
      </p:pic>
      <p:pic>
        <p:nvPicPr>
          <p:cNvPr id="9" name="Picture 8" descr="A close up of a fish&#10;&#10;Description generated with high confidence">
            <a:extLst>
              <a:ext uri="{FF2B5EF4-FFF2-40B4-BE49-F238E27FC236}">
                <a16:creationId xmlns:a16="http://schemas.microsoft.com/office/drawing/2014/main" id="{1D1A7E77-F2FC-4408-91C1-6531DE1AF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2192000" cy="3548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7353"/>
            <a:ext cx="10972800" cy="1143000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66"/>
                </a:solidFill>
              </a:rPr>
              <a:t>Jitter test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04" y="2276872"/>
            <a:ext cx="5608135" cy="1512168"/>
          </a:xfrm>
        </p:spPr>
        <p:txBody>
          <a:bodyPr wrap="square" anchor="ctr" anchorCtr="1">
            <a:normAutofit/>
          </a:bodyPr>
          <a:lstStyle/>
          <a:p>
            <a:pPr marL="0" indent="0">
              <a:buSzPct val="100000"/>
              <a:buNone/>
            </a:pPr>
            <a:endParaRPr lang="en-GB" sz="2667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667" dirty="0">
                <a:solidFill>
                  <a:schemeClr val="bg1"/>
                </a:solidFill>
              </a:rPr>
              <a:t> No measurable jitter artefacts  </a:t>
            </a: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E491A0E-86F9-4FD6-917E-0A9F7509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31" y="1052736"/>
            <a:ext cx="6482569" cy="4859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C9B33-BC4B-4C92-8B37-9E5395B69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0" y="4021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Measurements of Noise Floor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196752"/>
            <a:ext cx="518457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Blue trace is 2.5 V 1kHz 300 ohms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Red trace is zero signal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 measurable noise floor modulation – noise floor is static at -178 dB</a:t>
            </a:r>
          </a:p>
          <a:p>
            <a:r>
              <a:rPr lang="en-GB" sz="2400" dirty="0">
                <a:solidFill>
                  <a:schemeClr val="bg1"/>
                </a:solidFill>
              </a:rPr>
              <a:t>Distortion is only 0.00008% </a:t>
            </a:r>
          </a:p>
          <a:p>
            <a:r>
              <a:rPr lang="en-GB" sz="2400" dirty="0">
                <a:solidFill>
                  <a:schemeClr val="bg1"/>
                </a:solidFill>
              </a:rPr>
              <a:t>High order harmonics are all below -150 dB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D7639-5CED-43DD-A32E-5856C4641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052736"/>
            <a:ext cx="6456040" cy="483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FEA82-6685-41D4-822A-C8FE666CA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5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0" y="4021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Measurements of Distortion into 8 ohms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678877"/>
            <a:ext cx="540958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Blue trace is 6 W RMS 1 kHz 8 ohms</a:t>
            </a:r>
          </a:p>
          <a:p>
            <a:r>
              <a:rPr lang="en-GB" sz="2600" dirty="0">
                <a:solidFill>
                  <a:schemeClr val="bg1"/>
                </a:solidFill>
              </a:rPr>
              <a:t>No measurable noise floor modulation</a:t>
            </a:r>
          </a:p>
          <a:p>
            <a:r>
              <a:rPr lang="en-GB" sz="2600" dirty="0">
                <a:solidFill>
                  <a:schemeClr val="bg1"/>
                </a:solidFill>
              </a:rPr>
              <a:t>Distortion barely increases to 0.00016% </a:t>
            </a:r>
          </a:p>
          <a:p>
            <a:r>
              <a:rPr lang="en-GB" sz="2600" dirty="0">
                <a:solidFill>
                  <a:schemeClr val="bg1"/>
                </a:solidFill>
              </a:rPr>
              <a:t>High order harmonics are all below -138 dB</a:t>
            </a:r>
          </a:p>
          <a:p>
            <a:r>
              <a:rPr lang="en-GB" sz="2600" dirty="0">
                <a:solidFill>
                  <a:schemeClr val="bg1"/>
                </a:solidFill>
              </a:rPr>
              <a:t>No sign of crossover distortion at all – due to the 2</a:t>
            </a:r>
            <a:r>
              <a:rPr lang="en-GB" sz="2600" baseline="30000" dirty="0">
                <a:solidFill>
                  <a:schemeClr val="bg1"/>
                </a:solidFill>
              </a:rPr>
              <a:t>nd</a:t>
            </a:r>
            <a:r>
              <a:rPr lang="en-GB" sz="2600" dirty="0">
                <a:solidFill>
                  <a:schemeClr val="bg1"/>
                </a:solidFill>
              </a:rPr>
              <a:t> order analogue noise shaper amplifier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C402C-ED1C-45DA-8605-B8CDFE5B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052737"/>
            <a:ext cx="6456040" cy="4824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BA2FE-4EC7-41D5-A50A-ECE2F0B4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7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0" y="4021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Distortion into 8 ohms with 20 Hz 12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098560"/>
            <a:ext cx="5409586" cy="4947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600" dirty="0">
                <a:solidFill>
                  <a:schemeClr val="bg1"/>
                </a:solidFill>
              </a:rPr>
              <a:t>Blue trace is 12 W RMS 20 Hz 8 ohms</a:t>
            </a:r>
          </a:p>
          <a:p>
            <a:r>
              <a:rPr lang="en-GB" sz="2600" dirty="0">
                <a:solidFill>
                  <a:schemeClr val="bg1"/>
                </a:solidFill>
              </a:rPr>
              <a:t>No measurable noise floor modulation</a:t>
            </a:r>
          </a:p>
          <a:p>
            <a:r>
              <a:rPr lang="en-GB" sz="2600" dirty="0">
                <a:solidFill>
                  <a:schemeClr val="bg1"/>
                </a:solidFill>
              </a:rPr>
              <a:t>No distortion whatsoever above 3 kHz</a:t>
            </a:r>
          </a:p>
          <a:p>
            <a:r>
              <a:rPr lang="en-GB" sz="2600" dirty="0">
                <a:solidFill>
                  <a:schemeClr val="bg1"/>
                </a:solidFill>
              </a:rPr>
              <a:t>These remarkable results explains TT 2’s smooth and natural sound quality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8F5D7E-95C2-4D1A-8C7B-9CD51FD8F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061646"/>
            <a:ext cx="6460532" cy="484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08D88-FCC0-49AD-9884-E39D085DF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0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3C2EE-4F86-4157-BCD8-A8EC6CD9E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188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And finally...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384" y="5285211"/>
            <a:ext cx="216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Copyright Rob Watts 2018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547" y="764704"/>
            <a:ext cx="1067097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Hugo TT 2 sets new standards for measured performance – Dave is the only DAC at all that beats it</a:t>
            </a:r>
          </a:p>
          <a:p>
            <a:r>
              <a:rPr lang="en-GB" dirty="0">
                <a:solidFill>
                  <a:schemeClr val="bg1"/>
                </a:solidFill>
              </a:rPr>
              <a:t>Hugo TT 2 is the new sound quality reference for driving “impossible” headphones and efficient loudspeakers</a:t>
            </a:r>
          </a:p>
          <a:p>
            <a:r>
              <a:rPr lang="en-GB" dirty="0">
                <a:solidFill>
                  <a:schemeClr val="bg1"/>
                </a:solidFill>
              </a:rPr>
              <a:t>Super-cap PSU gives huge dynamic current reserves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                     Thank-you for reading this presentation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A8C95714-4AE8-4181-B2CE-6C771DEEC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79" y="4148688"/>
            <a:ext cx="2888319" cy="2723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3BE9B-165B-4B15-A32B-ADD9F9E2E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141098"/>
            <a:ext cx="1869214" cy="659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92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solidFill>
                  <a:srgbClr val="FFFF66"/>
                </a:solidFill>
              </a:rPr>
              <a:t>Time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9" y="1556792"/>
            <a:ext cx="11055019" cy="5112568"/>
          </a:xfrm>
        </p:spPr>
        <p:txBody>
          <a:bodyPr wrap="square" anchor="ctr" anchorCtr="1">
            <a:normAutofit lnSpcReduction="10000"/>
          </a:bodyPr>
          <a:lstStyle/>
          <a:p>
            <a:pPr marL="0" indent="0">
              <a:buSzPct val="100000"/>
            </a:pP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The primary purpose of a DAC is to reproduce the un-sampled continuous analogue waveform from sampled digital data</a:t>
            </a:r>
          </a:p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Conventional DACs do a poor job of reproducing the original continuous analogue signal, with timing errors on transients</a:t>
            </a:r>
          </a:p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The ear/brain is extremely sensitive to extremely small timing errors:</a:t>
            </a:r>
          </a:p>
          <a:p>
            <a:pPr marL="533387" lvl="1" indent="0">
              <a:buSzPct val="100000"/>
              <a:buFont typeface="Courier New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 Timing accuracy upsets the perception of the start and stopping of notes</a:t>
            </a:r>
          </a:p>
          <a:p>
            <a:pPr marL="533387" lvl="1" indent="0">
              <a:buSzPct val="100000"/>
              <a:buFont typeface="Courier New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 It also degrades the ability to perceive instrument timbre and power</a:t>
            </a:r>
          </a:p>
          <a:p>
            <a:pPr marL="533387" lvl="1" indent="0">
              <a:buSzPct val="100000"/>
              <a:buFont typeface="Courier New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</a:rPr>
              <a:t> It degrades soundstage precision </a:t>
            </a:r>
          </a:p>
          <a:p>
            <a:pPr marL="533387" lvl="1" indent="0">
              <a:buSzPct val="100000"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lvl="0" indent="0">
              <a:buSzPct val="100000"/>
            </a:pPr>
            <a:r>
              <a:rPr lang="en-GB" sz="3200" dirty="0">
                <a:solidFill>
                  <a:prstClr val="white"/>
                </a:solidFill>
              </a:rPr>
              <a:t> </a:t>
            </a:r>
            <a:r>
              <a:rPr lang="en-GB" sz="2400" dirty="0">
                <a:solidFill>
                  <a:prstClr val="white"/>
                </a:solidFill>
              </a:rPr>
              <a:t>The WTA algorithm does a much more accurate job of reproducing the timing of transients giving improved bass definition, timbre variation, soundstage and better instrument separation and focus</a:t>
            </a:r>
          </a:p>
          <a:p>
            <a:pPr marL="533387" lvl="1" indent="0">
              <a:buSzPct val="100000"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533387" lvl="1" indent="0">
              <a:buSzPct val="100000"/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381A6-FA11-409A-8D2D-60DAA8498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Timing – WTA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104821"/>
            <a:ext cx="8363272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514350" indent="-457200"/>
            <a:r>
              <a:rPr lang="en-GB" sz="2400" dirty="0">
                <a:solidFill>
                  <a:schemeClr val="bg1"/>
                </a:solidFill>
              </a:rPr>
              <a:t>Hugo TT 2 has 98,304 tap 16FS WTA 1 filter. </a:t>
            </a:r>
          </a:p>
          <a:p>
            <a:pPr marL="514350" indent="-457200"/>
            <a:r>
              <a:rPr lang="en-GB" sz="2400" dirty="0">
                <a:solidFill>
                  <a:schemeClr val="bg1"/>
                </a:solidFill>
              </a:rPr>
              <a:t>It uses 86 208MHz DSP cores in parallel to create the WTA filters</a:t>
            </a:r>
          </a:p>
          <a:p>
            <a:pPr marL="514350" indent="-457200"/>
            <a:r>
              <a:rPr lang="en-GB" sz="2400" dirty="0">
                <a:solidFill>
                  <a:schemeClr val="bg1"/>
                </a:solidFill>
              </a:rPr>
              <a:t>Following the first WTA filter is a second WTA filter going from 16FS to 256 FS</a:t>
            </a:r>
          </a:p>
          <a:p>
            <a:pPr marL="514350" indent="-457200"/>
            <a:r>
              <a:rPr lang="en-GB" sz="2400" dirty="0">
                <a:solidFill>
                  <a:schemeClr val="bg1"/>
                </a:solidFill>
              </a:rPr>
              <a:t>This further improves timing reconstruction accuracy as the WTA 2 filter recovers timing to 81 </a:t>
            </a:r>
            <a:r>
              <a:rPr lang="en-GB" sz="2400" dirty="0" err="1">
                <a:solidFill>
                  <a:schemeClr val="bg1"/>
                </a:solidFill>
              </a:rPr>
              <a:t>nS</a:t>
            </a:r>
            <a:r>
              <a:rPr lang="en-GB" sz="2400" dirty="0">
                <a:solidFill>
                  <a:schemeClr val="bg1"/>
                </a:solidFill>
              </a:rPr>
              <a:t> resolution</a:t>
            </a:r>
          </a:p>
          <a:p>
            <a:pPr marL="514350" indent="-457200"/>
            <a:r>
              <a:rPr lang="en-GB" sz="2400" dirty="0">
                <a:solidFill>
                  <a:schemeClr val="bg1"/>
                </a:solidFill>
              </a:rPr>
              <a:t>Filter options – HF filter, 16FS WTA only or 16FS and 256FS filter to adjust the sound for taste – warm and soft or transparent and incisive</a:t>
            </a:r>
          </a:p>
          <a:p>
            <a:pPr marL="514350" indent="-457200"/>
            <a:r>
              <a:rPr lang="en-GB" sz="2400" dirty="0">
                <a:solidFill>
                  <a:schemeClr val="bg1"/>
                </a:solidFill>
              </a:rPr>
              <a:t>HF filter is separate option set to 40 kHz -3dB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CA36E-8EF2-4F8F-8530-BF7984BA9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Noise floor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Noise floor modulation occurs when noise increases/decreases depending  upon the music signal.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 ear/brain is extremely sensitive to this problem as it interferes with the brain’s ability to separate sounds into individual entities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Listening tests have shown sensitivity to noise floor modulation well below levels that are measureable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Noise floor modulation makes the sound hard, bright and aggressive; it  degrades instrument separation and focus; reducing noise floor modulation improves sense of focus, smoothness and refinement – it sounds much more natural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9DF22-ECA7-41E8-9239-232AFBB73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FF66"/>
                </a:solidFill>
              </a:rPr>
              <a:t>Hugo TT 2 and noise floor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42949"/>
            <a:ext cx="11665296" cy="5285098"/>
          </a:xfrm>
        </p:spPr>
        <p:txBody>
          <a:bodyPr wrap="square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DAC architecture has a large influence on noise floor modulation – pulse array DAC’s have innately very low levels of modulation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 reference power supply to the DAC is crucial, this is very low noise and low impedance, with individual references  per channel</a:t>
            </a:r>
          </a:p>
          <a:p>
            <a:r>
              <a:rPr lang="en-GB" sz="2400" dirty="0">
                <a:solidFill>
                  <a:schemeClr val="bg1"/>
                </a:solidFill>
              </a:rPr>
              <a:t>RF noise is a major problem as it inter-modulates with the analogue electronics causing noise floor modulation – extensive RF filtering is employed, together with steps to reduce the analogue sensitivity </a:t>
            </a:r>
          </a:p>
          <a:p>
            <a:r>
              <a:rPr lang="en-GB" sz="2400" dirty="0">
                <a:solidFill>
                  <a:schemeClr val="bg1"/>
                </a:solidFill>
              </a:rPr>
              <a:t>Quad layer ground planes are used, so that ground induced noise and distortion is eliminated</a:t>
            </a:r>
          </a:p>
          <a:p>
            <a:r>
              <a:rPr lang="en-GB" sz="2400" dirty="0">
                <a:solidFill>
                  <a:schemeClr val="bg1"/>
                </a:solidFill>
              </a:rPr>
              <a:t>Jitter is a big source of noise floor modulation – incoming jitter is eliminated by a digital phase lock loop (DPLL).</a:t>
            </a:r>
          </a:p>
          <a:p>
            <a:r>
              <a:rPr lang="en-GB" sz="2400" dirty="0">
                <a:solidFill>
                  <a:schemeClr val="bg1"/>
                </a:solidFill>
              </a:rPr>
              <a:t>Hugo TT 2 has extremely low noise floor of -178 dB with no measurable noise floor modulation</a:t>
            </a: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8D8BE-73C4-42E7-80F2-0641110AE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11430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FF66"/>
                </a:solidFill>
              </a:rPr>
              <a:t>Hugo TT 2 noise shapers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844824"/>
            <a:ext cx="7848872" cy="495801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noise shaper is crucial for performance, particularly for accurate depth perception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Hugo TT 2 has 10 Pulse Array elements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 noise shaper is much improved; its now 12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order, running at 104 MHz, with better than 300 dB performance – well over 100,000 times more resolution than before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This ensures much better detail resolution and perception of sound-stage depth</a:t>
            </a: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01A4B-DBCA-4820-B396-BF0D04E8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4" y="44624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Output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1233248" cy="5670376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Hugo TT 2 has a very high power discrete OP stage integrated into the DAC output amplifier and filter</a:t>
            </a:r>
          </a:p>
          <a:p>
            <a:r>
              <a:rPr lang="en-GB" sz="2400" dirty="0">
                <a:solidFill>
                  <a:schemeClr val="bg1"/>
                </a:solidFill>
              </a:rPr>
              <a:t>It features second order noise shaping analogue section; this reduces distortion with load</a:t>
            </a:r>
          </a:p>
          <a:p>
            <a:r>
              <a:rPr lang="en-GB" sz="2400" dirty="0">
                <a:solidFill>
                  <a:schemeClr val="bg1"/>
                </a:solidFill>
              </a:rPr>
              <a:t>Hugo TT 2 has a fully regulated boost PSU voltage to enable greater power output into low impedance loads</a:t>
            </a:r>
          </a:p>
          <a:p>
            <a:r>
              <a:rPr lang="en-GB" sz="2400" dirty="0">
                <a:solidFill>
                  <a:schemeClr val="bg1"/>
                </a:solidFill>
              </a:rPr>
              <a:t>Hugo TT 2 has 6 super-caps on the + and – 15 V power rails with 30 Farad capacity which ensures huge and linear dynamic current outputs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It is capable of 9.3 V RMS and peak output currents of 5 A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 OP stage has an extremely low output impedance with highly linear current delivery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Balanced OP stage via </a:t>
            </a:r>
            <a:r>
              <a:rPr lang="en-GB" sz="2400" dirty="0" err="1">
                <a:solidFill>
                  <a:schemeClr val="bg1"/>
                </a:solidFill>
              </a:rPr>
              <a:t>XLR</a:t>
            </a:r>
            <a:r>
              <a:rPr lang="en-GB" sz="2400" dirty="0">
                <a:solidFill>
                  <a:schemeClr val="bg1"/>
                </a:solidFill>
              </a:rPr>
              <a:t> with full very high power discrete OP for both outputs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3A470-BF94-4697-883A-68943C213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B58D3D-2D33-49CC-B6FE-EDAB0E110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4" y="44624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Hugo TT 2 versatility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124744"/>
            <a:ext cx="12000656" cy="4824536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Can be used in pure DAC mode</a:t>
            </a:r>
          </a:p>
          <a:p>
            <a:r>
              <a:rPr lang="en-GB" sz="2400" dirty="0">
                <a:solidFill>
                  <a:schemeClr val="bg1"/>
                </a:solidFill>
              </a:rPr>
              <a:t>Plugging in headphones enables HP mode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Can be used in AMP mode as digital pre-amp, or directly driving efficient loudspeakers</a:t>
            </a:r>
          </a:p>
          <a:p>
            <a:r>
              <a:rPr lang="en-GB" sz="2400" dirty="0">
                <a:solidFill>
                  <a:schemeClr val="bg1"/>
                </a:solidFill>
              </a:rPr>
              <a:t>Cross-feed may be configured in all modes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Low gain or high gain modes – so ultra sensitive IEM’s or power hungry headphones may be driven perfectly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Topology is still simple – even though powerful outputs, still 2 resistors, two capacitors and one global feedback path – so connection from digital domain to analogue is very direct for maximum transparency</a:t>
            </a:r>
          </a:p>
          <a:p>
            <a:r>
              <a:rPr lang="en-GB" sz="2400" dirty="0">
                <a:solidFill>
                  <a:schemeClr val="bg1"/>
                </a:solidFill>
              </a:rPr>
              <a:t>Digital DC servo so fully DC coupled</a:t>
            </a:r>
          </a:p>
          <a:p>
            <a:r>
              <a:rPr lang="en-GB" sz="2400" dirty="0">
                <a:solidFill>
                  <a:schemeClr val="bg1"/>
                </a:solidFill>
              </a:rPr>
              <a:t>M scaler dual BNC inputs and DX amp outputs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98D9C9A7-A276-462A-894F-79EDAE4CB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538145"/>
            <a:ext cx="4871864" cy="2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2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Measurements Hugo TT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22576"/>
            <a:ext cx="1059896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Dynamic range 127 dB A wt.</a:t>
            </a:r>
          </a:p>
          <a:p>
            <a:r>
              <a:rPr lang="en-GB" sz="2400" dirty="0">
                <a:solidFill>
                  <a:schemeClr val="bg1"/>
                </a:solidFill>
              </a:rPr>
              <a:t>Noise 4 uV A wt., (high gain) 1.7 </a:t>
            </a:r>
            <a:r>
              <a:rPr lang="en-GB" sz="2400" dirty="0" err="1">
                <a:solidFill>
                  <a:schemeClr val="bg1"/>
                </a:solidFill>
              </a:rPr>
              <a:t>uV</a:t>
            </a:r>
            <a:r>
              <a:rPr lang="en-GB" sz="2400" dirty="0">
                <a:solidFill>
                  <a:schemeClr val="bg1"/>
                </a:solidFill>
              </a:rPr>
              <a:t> A wt., (low gain) no measurable noise floor modulation</a:t>
            </a:r>
          </a:p>
          <a:p>
            <a:r>
              <a:rPr lang="en-GB" sz="2400" dirty="0">
                <a:solidFill>
                  <a:schemeClr val="bg1"/>
                </a:solidFill>
              </a:rPr>
              <a:t>Distortion 0.00008% at 2.5 V 300 ohms; 0.00016% at 6 W 8 ohms; 0.0002% 12 W 8 ohms (balanced </a:t>
            </a:r>
            <a:r>
              <a:rPr lang="en-GB" sz="2400" dirty="0" err="1">
                <a:solidFill>
                  <a:schemeClr val="bg1"/>
                </a:solidFill>
              </a:rPr>
              <a:t>XLR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  <a:p>
            <a:r>
              <a:rPr lang="en-GB" sz="2400" dirty="0">
                <a:solidFill>
                  <a:schemeClr val="bg1"/>
                </a:solidFill>
              </a:rPr>
              <a:t>Single ended OP power (@1% THD)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288 mW RMS 300 ohms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7.3 W RMS 8 ohms  </a:t>
            </a:r>
          </a:p>
          <a:p>
            <a:r>
              <a:rPr lang="en-GB" sz="2400" dirty="0">
                <a:solidFill>
                  <a:schemeClr val="bg1"/>
                </a:solidFill>
              </a:rPr>
              <a:t>Balanced </a:t>
            </a:r>
            <a:r>
              <a:rPr lang="en-GB" sz="2400" dirty="0" err="1">
                <a:solidFill>
                  <a:schemeClr val="bg1"/>
                </a:solidFill>
              </a:rPr>
              <a:t>XLR</a:t>
            </a:r>
            <a:r>
              <a:rPr lang="en-GB" sz="2400" dirty="0">
                <a:solidFill>
                  <a:schemeClr val="bg1"/>
                </a:solidFill>
              </a:rPr>
              <a:t> OP power (@1% THD)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1.15 W RMS 300 ohms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18 W RMS 8 ohms</a:t>
            </a:r>
          </a:p>
          <a:p>
            <a:r>
              <a:rPr lang="en-GB" sz="2400" dirty="0">
                <a:solidFill>
                  <a:schemeClr val="bg1"/>
                </a:solidFill>
              </a:rPr>
              <a:t>0.042 ohms output impedance</a:t>
            </a:r>
          </a:p>
          <a:p>
            <a:r>
              <a:rPr lang="en-GB" sz="2400" dirty="0">
                <a:solidFill>
                  <a:schemeClr val="bg1"/>
                </a:solidFill>
              </a:rPr>
              <a:t>Stereo separation 9 V RMS 300 ohms -138 dB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A87D2-1AED-464A-BAC4-4A2D2708F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040"/>
            <a:ext cx="12192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1094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1_Office Theme</vt:lpstr>
      <vt:lpstr>Hugo TT 2 technical summary</vt:lpstr>
      <vt:lpstr>Time Domain</vt:lpstr>
      <vt:lpstr>Timing – WTA filters</vt:lpstr>
      <vt:lpstr>Noise floor modulation</vt:lpstr>
      <vt:lpstr>Hugo TT 2 and noise floor modulation</vt:lpstr>
      <vt:lpstr>Hugo TT 2 noise shapers</vt:lpstr>
      <vt:lpstr>Output drive</vt:lpstr>
      <vt:lpstr>Hugo TT 2 versatility</vt:lpstr>
      <vt:lpstr>Measurements Hugo TT 2</vt:lpstr>
      <vt:lpstr>Jitter test</vt:lpstr>
      <vt:lpstr>Measurements of Noise Floor Modulation</vt:lpstr>
      <vt:lpstr>Measurements of Distortion into 8 ohms</vt:lpstr>
      <vt:lpstr>Distortion into 8 ohms with 20 Hz 12 W</vt:lpstr>
      <vt:lpstr>And finally...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Robert Watts</cp:lastModifiedBy>
  <cp:revision>170</cp:revision>
  <dcterms:created xsi:type="dcterms:W3CDTF">2014-01-29T16:05:17Z</dcterms:created>
  <dcterms:modified xsi:type="dcterms:W3CDTF">2018-07-01T13:21:29Z</dcterms:modified>
</cp:coreProperties>
</file>